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8" r:id="rId6"/>
    <p:sldId id="263" r:id="rId7"/>
    <p:sldId id="264" r:id="rId8"/>
    <p:sldId id="266" r:id="rId9"/>
    <p:sldId id="271" r:id="rId10"/>
    <p:sldId id="277" r:id="rId11"/>
    <p:sldId id="290" r:id="rId12"/>
    <p:sldId id="29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E1C"/>
    <a:srgbClr val="FF3300"/>
    <a:srgbClr val="000066"/>
    <a:srgbClr val="00091A"/>
    <a:srgbClr val="3C1A56"/>
    <a:srgbClr val="FF0000"/>
    <a:srgbClr val="007434"/>
    <a:srgbClr val="43362D"/>
    <a:srgbClr val="0018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88C9EE-DE4B-4616-BF00-71142FF0AB2D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BE80124D-1229-4F95-90BC-27745D545F28}">
      <dgm:prSet phldrT="[Текст]"/>
      <dgm:spPr>
        <a:solidFill>
          <a:srgbClr val="007434">
            <a:alpha val="89804"/>
          </a:srgbClr>
        </a:solidFill>
      </dgm:spPr>
      <dgm:t>
        <a:bodyPr/>
        <a:lstStyle/>
        <a:p>
          <a:r>
            <a:rPr lang="kk-KZ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Хлорофилдер</a:t>
          </a:r>
          <a:endParaRPr lang="ru-RU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5209684-B6DE-4CD6-85EA-C1D2F4C9BEC6}" type="parTrans" cxnId="{495669D1-1684-4D58-8610-621D460A6F81}">
      <dgm:prSet/>
      <dgm:spPr/>
      <dgm:t>
        <a:bodyPr/>
        <a:lstStyle/>
        <a:p>
          <a:endParaRPr lang="ru-RU"/>
        </a:p>
      </dgm:t>
    </dgm:pt>
    <dgm:pt modelId="{F1600F43-944B-4F0D-B9EC-6302BEBFF43F}" type="sibTrans" cxnId="{495669D1-1684-4D58-8610-621D460A6F81}">
      <dgm:prSet/>
      <dgm:spPr/>
      <dgm:t>
        <a:bodyPr/>
        <a:lstStyle/>
        <a:p>
          <a:endParaRPr lang="ru-RU"/>
        </a:p>
      </dgm:t>
    </dgm:pt>
    <dgm:pt modelId="{2C1F67A9-94C7-4D36-BC6B-2035F2FBF5C6}">
      <dgm:prSet phldrT="[Текст]"/>
      <dgm:spPr>
        <a:solidFill>
          <a:srgbClr val="FF3300">
            <a:alpha val="90000"/>
          </a:srgbClr>
        </a:solidFill>
      </dgm:spPr>
      <dgm:t>
        <a:bodyPr/>
        <a:lstStyle/>
        <a:p>
          <a:r>
            <a:rPr lang="kk-KZ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Фикобилиндер</a:t>
          </a:r>
          <a:endParaRPr lang="ru-RU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E4B2561-0141-4B41-A563-0E7EF2453A68}" type="parTrans" cxnId="{7A345C49-F84E-411D-818B-2357E021C8D2}">
      <dgm:prSet/>
      <dgm:spPr/>
      <dgm:t>
        <a:bodyPr/>
        <a:lstStyle/>
        <a:p>
          <a:endParaRPr lang="ru-RU"/>
        </a:p>
      </dgm:t>
    </dgm:pt>
    <dgm:pt modelId="{63BE1585-F322-4F79-B998-4AFAFEAD92E1}" type="sibTrans" cxnId="{7A345C49-F84E-411D-818B-2357E021C8D2}">
      <dgm:prSet/>
      <dgm:spPr/>
      <dgm:t>
        <a:bodyPr/>
        <a:lstStyle/>
        <a:p>
          <a:endParaRPr lang="ru-RU"/>
        </a:p>
      </dgm:t>
    </dgm:pt>
    <dgm:pt modelId="{DA8B362B-BFD5-4373-A246-6532A51FAABD}">
      <dgm:prSet phldrT="[Текст]"/>
      <dgm:spPr>
        <a:solidFill>
          <a:srgbClr val="FF0000">
            <a:alpha val="89804"/>
          </a:srgbClr>
        </a:solidFill>
      </dgm:spPr>
      <dgm:t>
        <a:bodyPr/>
        <a:lstStyle/>
        <a:p>
          <a:r>
            <a:rPr lang="kk-KZ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Каротиноидтар</a:t>
          </a:r>
          <a:endParaRPr lang="ru-RU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BBC0AEF-3A55-4375-B14D-1118D5C61A77}" type="parTrans" cxnId="{41DD61D5-E300-4984-9C48-396DF2E47957}">
      <dgm:prSet/>
      <dgm:spPr/>
      <dgm:t>
        <a:bodyPr/>
        <a:lstStyle/>
        <a:p>
          <a:endParaRPr lang="ru-RU"/>
        </a:p>
      </dgm:t>
    </dgm:pt>
    <dgm:pt modelId="{25298573-A7D5-4743-BD1A-5FEC358E240D}" type="sibTrans" cxnId="{41DD61D5-E300-4984-9C48-396DF2E47957}">
      <dgm:prSet/>
      <dgm:spPr/>
      <dgm:t>
        <a:bodyPr/>
        <a:lstStyle/>
        <a:p>
          <a:endParaRPr lang="ru-RU"/>
        </a:p>
      </dgm:t>
    </dgm:pt>
    <dgm:pt modelId="{EDB91241-418C-4934-8554-5D257BD2B18B}" type="pres">
      <dgm:prSet presAssocID="{1B88C9EE-DE4B-4616-BF00-71142FF0AB2D}" presName="compositeShape" presStyleCnt="0">
        <dgm:presLayoutVars>
          <dgm:dir/>
          <dgm:resizeHandles/>
        </dgm:presLayoutVars>
      </dgm:prSet>
      <dgm:spPr/>
    </dgm:pt>
    <dgm:pt modelId="{8EA2F7C8-B525-43B7-A24E-861BCD7696BA}" type="pres">
      <dgm:prSet presAssocID="{1B88C9EE-DE4B-4616-BF00-71142FF0AB2D}" presName="pyramid" presStyleLbl="node1" presStyleIdx="0" presStyleCnt="1" custScaleX="109303" custLinFactNeighborX="-1802"/>
      <dgm:spPr>
        <a:solidFill>
          <a:srgbClr val="00180B"/>
        </a:solidFill>
      </dgm:spPr>
    </dgm:pt>
    <dgm:pt modelId="{222D3519-861C-41FC-A12F-192CF723BD4B}" type="pres">
      <dgm:prSet presAssocID="{1B88C9EE-DE4B-4616-BF00-71142FF0AB2D}" presName="theList" presStyleCnt="0"/>
      <dgm:spPr/>
    </dgm:pt>
    <dgm:pt modelId="{264DE735-7970-4AAA-A3E5-E5D899A715E6}" type="pres">
      <dgm:prSet presAssocID="{BE80124D-1229-4F95-90BC-27745D545F28}" presName="aNode" presStyleLbl="fgAcc1" presStyleIdx="0" presStyleCnt="3" custScaleX="119856" custLinFactNeighborX="8541" custLinFactNeighborY="-253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1070A4-D3B5-4668-BF03-14CDCBDDC1BD}" type="pres">
      <dgm:prSet presAssocID="{BE80124D-1229-4F95-90BC-27745D545F28}" presName="aSpace" presStyleCnt="0"/>
      <dgm:spPr/>
    </dgm:pt>
    <dgm:pt modelId="{987AF02D-BBB5-489D-99E1-CCFE277F166D}" type="pres">
      <dgm:prSet presAssocID="{2C1F67A9-94C7-4D36-BC6B-2035F2FBF5C6}" presName="aNode" presStyleLbl="fgAcc1" presStyleIdx="1" presStyleCnt="3" custScaleX="115473" custLinFactNeighborX="13505" custLinFactNeighborY="177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BD256D-E4D1-414C-B27B-15D4D89DDA66}" type="pres">
      <dgm:prSet presAssocID="{2C1F67A9-94C7-4D36-BC6B-2035F2FBF5C6}" presName="aSpace" presStyleCnt="0"/>
      <dgm:spPr/>
    </dgm:pt>
    <dgm:pt modelId="{89941DAD-3F63-4DC6-9349-488C4DFA41AE}" type="pres">
      <dgm:prSet presAssocID="{DA8B362B-BFD5-4373-A246-6532A51FAABD}" presName="aNode" presStyleLbl="fgAcc1" presStyleIdx="2" presStyleCnt="3" custScaleX="109929" custLinFactNeighborX="10621" custLinFactNeighborY="215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2B1E04-ED3F-47D7-A0FC-406FCDD7C422}" type="pres">
      <dgm:prSet presAssocID="{DA8B362B-BFD5-4373-A246-6532A51FAABD}" presName="aSpace" presStyleCnt="0"/>
      <dgm:spPr/>
    </dgm:pt>
  </dgm:ptLst>
  <dgm:cxnLst>
    <dgm:cxn modelId="{5D9394DF-955A-4546-9C7C-7C808F34F3C3}" type="presOf" srcId="{BE80124D-1229-4F95-90BC-27745D545F28}" destId="{264DE735-7970-4AAA-A3E5-E5D899A715E6}" srcOrd="0" destOrd="0" presId="urn:microsoft.com/office/officeart/2005/8/layout/pyramid2"/>
    <dgm:cxn modelId="{C9959F15-90C9-46D6-882A-F4B65287FF6F}" type="presOf" srcId="{1B88C9EE-DE4B-4616-BF00-71142FF0AB2D}" destId="{EDB91241-418C-4934-8554-5D257BD2B18B}" srcOrd="0" destOrd="0" presId="urn:microsoft.com/office/officeart/2005/8/layout/pyramid2"/>
    <dgm:cxn modelId="{53BEF30C-B347-4C02-87B9-4E4156C22B1C}" type="presOf" srcId="{2C1F67A9-94C7-4D36-BC6B-2035F2FBF5C6}" destId="{987AF02D-BBB5-489D-99E1-CCFE277F166D}" srcOrd="0" destOrd="0" presId="urn:microsoft.com/office/officeart/2005/8/layout/pyramid2"/>
    <dgm:cxn modelId="{495669D1-1684-4D58-8610-621D460A6F81}" srcId="{1B88C9EE-DE4B-4616-BF00-71142FF0AB2D}" destId="{BE80124D-1229-4F95-90BC-27745D545F28}" srcOrd="0" destOrd="0" parTransId="{45209684-B6DE-4CD6-85EA-C1D2F4C9BEC6}" sibTransId="{F1600F43-944B-4F0D-B9EC-6302BEBFF43F}"/>
    <dgm:cxn modelId="{7A345C49-F84E-411D-818B-2357E021C8D2}" srcId="{1B88C9EE-DE4B-4616-BF00-71142FF0AB2D}" destId="{2C1F67A9-94C7-4D36-BC6B-2035F2FBF5C6}" srcOrd="1" destOrd="0" parTransId="{FE4B2561-0141-4B41-A563-0E7EF2453A68}" sibTransId="{63BE1585-F322-4F79-B998-4AFAFEAD92E1}"/>
    <dgm:cxn modelId="{282C1C59-4AD0-4A6E-A721-A954DDB43BE8}" type="presOf" srcId="{DA8B362B-BFD5-4373-A246-6532A51FAABD}" destId="{89941DAD-3F63-4DC6-9349-488C4DFA41AE}" srcOrd="0" destOrd="0" presId="urn:microsoft.com/office/officeart/2005/8/layout/pyramid2"/>
    <dgm:cxn modelId="{41DD61D5-E300-4984-9C48-396DF2E47957}" srcId="{1B88C9EE-DE4B-4616-BF00-71142FF0AB2D}" destId="{DA8B362B-BFD5-4373-A246-6532A51FAABD}" srcOrd="2" destOrd="0" parTransId="{CBBC0AEF-3A55-4375-B14D-1118D5C61A77}" sibTransId="{25298573-A7D5-4743-BD1A-5FEC358E240D}"/>
    <dgm:cxn modelId="{94CF343D-FA30-45D5-AD30-308B7F9A6215}" type="presParOf" srcId="{EDB91241-418C-4934-8554-5D257BD2B18B}" destId="{8EA2F7C8-B525-43B7-A24E-861BCD7696BA}" srcOrd="0" destOrd="0" presId="urn:microsoft.com/office/officeart/2005/8/layout/pyramid2"/>
    <dgm:cxn modelId="{3FC47429-6637-48B5-80D7-A902F6184B7F}" type="presParOf" srcId="{EDB91241-418C-4934-8554-5D257BD2B18B}" destId="{222D3519-861C-41FC-A12F-192CF723BD4B}" srcOrd="1" destOrd="0" presId="urn:microsoft.com/office/officeart/2005/8/layout/pyramid2"/>
    <dgm:cxn modelId="{A8289330-848E-4AE3-A010-11B4F1DBC010}" type="presParOf" srcId="{222D3519-861C-41FC-A12F-192CF723BD4B}" destId="{264DE735-7970-4AAA-A3E5-E5D899A715E6}" srcOrd="0" destOrd="0" presId="urn:microsoft.com/office/officeart/2005/8/layout/pyramid2"/>
    <dgm:cxn modelId="{BD49AED8-3D04-46A9-91B3-BCD14D47F3C4}" type="presParOf" srcId="{222D3519-861C-41FC-A12F-192CF723BD4B}" destId="{8F1070A4-D3B5-4668-BF03-14CDCBDDC1BD}" srcOrd="1" destOrd="0" presId="urn:microsoft.com/office/officeart/2005/8/layout/pyramid2"/>
    <dgm:cxn modelId="{CC37C7FE-63BC-4562-BA36-E06FC90F904F}" type="presParOf" srcId="{222D3519-861C-41FC-A12F-192CF723BD4B}" destId="{987AF02D-BBB5-489D-99E1-CCFE277F166D}" srcOrd="2" destOrd="0" presId="urn:microsoft.com/office/officeart/2005/8/layout/pyramid2"/>
    <dgm:cxn modelId="{AAF252A4-2ABF-4289-A583-129A266234B6}" type="presParOf" srcId="{222D3519-861C-41FC-A12F-192CF723BD4B}" destId="{E3BD256D-E4D1-414C-B27B-15D4D89DDA66}" srcOrd="3" destOrd="0" presId="urn:microsoft.com/office/officeart/2005/8/layout/pyramid2"/>
    <dgm:cxn modelId="{9D9237EF-EA53-4ABE-9F78-76CC22CAB117}" type="presParOf" srcId="{222D3519-861C-41FC-A12F-192CF723BD4B}" destId="{89941DAD-3F63-4DC6-9349-488C4DFA41AE}" srcOrd="4" destOrd="0" presId="urn:microsoft.com/office/officeart/2005/8/layout/pyramid2"/>
    <dgm:cxn modelId="{3C570385-1D42-4A06-B339-28542957697A}" type="presParOf" srcId="{222D3519-861C-41FC-A12F-192CF723BD4B}" destId="{1A2B1E04-ED3F-47D7-A0FC-406FCDD7C422}" srcOrd="5" destOrd="0" presId="urn:microsoft.com/office/officeart/2005/8/layout/pyramid2"/>
  </dgm:cxnLst>
  <dgm:bg>
    <a:solidFill>
      <a:srgbClr val="FFC00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A2F7C8-B525-43B7-A24E-861BCD7696BA}">
      <dsp:nvSpPr>
        <dsp:cNvPr id="0" name=""/>
        <dsp:cNvSpPr/>
      </dsp:nvSpPr>
      <dsp:spPr>
        <a:xfrm>
          <a:off x="244901" y="0"/>
          <a:ext cx="6871381" cy="6286544"/>
        </a:xfrm>
        <a:prstGeom prst="triangle">
          <a:avLst/>
        </a:prstGeom>
        <a:solidFill>
          <a:srgbClr val="00180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4DE735-7970-4AAA-A3E5-E5D899A715E6}">
      <dsp:nvSpPr>
        <dsp:cNvPr id="0" name=""/>
        <dsp:cNvSpPr/>
      </dsp:nvSpPr>
      <dsp:spPr>
        <a:xfrm>
          <a:off x="3737199" y="584795"/>
          <a:ext cx="4897620" cy="1488142"/>
        </a:xfrm>
        <a:prstGeom prst="roundRect">
          <a:avLst/>
        </a:prstGeom>
        <a:solidFill>
          <a:srgbClr val="007434">
            <a:alpha val="89804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40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Хлорофилдер</a:t>
          </a:r>
          <a:endParaRPr lang="ru-RU" sz="40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09844" y="657440"/>
        <a:ext cx="4752330" cy="1342852"/>
      </dsp:txXfrm>
    </dsp:sp>
    <dsp:sp modelId="{987AF02D-BBB5-489D-99E1-CCFE277F166D}">
      <dsp:nvSpPr>
        <dsp:cNvPr id="0" name=""/>
        <dsp:cNvSpPr/>
      </dsp:nvSpPr>
      <dsp:spPr>
        <a:xfrm>
          <a:off x="3925478" y="2339180"/>
          <a:ext cx="4718519" cy="1488142"/>
        </a:xfrm>
        <a:prstGeom prst="roundRect">
          <a:avLst/>
        </a:prstGeom>
        <a:solidFill>
          <a:srgbClr val="FF33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40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Фикобилиндер</a:t>
          </a:r>
          <a:endParaRPr lang="ru-RU" sz="40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998123" y="2411825"/>
        <a:ext cx="4573229" cy="1342852"/>
      </dsp:txXfrm>
    </dsp:sp>
    <dsp:sp modelId="{89941DAD-3F63-4DC6-9349-488C4DFA41AE}">
      <dsp:nvSpPr>
        <dsp:cNvPr id="0" name=""/>
        <dsp:cNvSpPr/>
      </dsp:nvSpPr>
      <dsp:spPr>
        <a:xfrm>
          <a:off x="4025014" y="4020465"/>
          <a:ext cx="4491977" cy="1488142"/>
        </a:xfrm>
        <a:prstGeom prst="roundRect">
          <a:avLst/>
        </a:prstGeom>
        <a:solidFill>
          <a:srgbClr val="FF0000">
            <a:alpha val="89804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40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Каротиноидтар</a:t>
          </a:r>
          <a:endParaRPr lang="ru-RU" sz="40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097659" y="4093110"/>
        <a:ext cx="4346687" cy="13428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upload.wikimedia.org/wikipedia/commons/b/bc/Tswett_01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214290"/>
            <a:ext cx="8786874" cy="6429420"/>
          </a:xfrm>
          <a:solidFill>
            <a:srgbClr val="003E1C"/>
          </a:solidFill>
        </p:spPr>
        <p:txBody>
          <a:bodyPr>
            <a:normAutofit/>
          </a:bodyPr>
          <a:lstStyle/>
          <a:p>
            <a:r>
              <a:rPr lang="kk-KZ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Тақырып:</a:t>
            </a:r>
          </a:p>
          <a:p>
            <a:endParaRPr lang="kk-KZ" sz="1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Фотосинтез</a:t>
            </a:r>
            <a:r>
              <a:rPr lang="ru-RU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Фотоситнтездің маңызы.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Фотосинтездің жарықтағы сатысы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t0.gstatic.com/images?q=tbn:ANd9GcSbHH77TqqVFaytkH8-2kg6Rai96htMQJHbBNvLPcS5_hogfSgX8Q03h17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3643314"/>
            <a:ext cx="4286280" cy="26812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сканирование002"/>
          <p:cNvPicPr>
            <a:picLocks noChangeAspect="1" noChangeArrowheads="1"/>
          </p:cNvPicPr>
          <p:nvPr/>
        </p:nvPicPr>
        <p:blipFill>
          <a:blip r:embed="rId2">
            <a:lum bright="-33000" contrast="39000"/>
          </a:blip>
          <a:srcRect/>
          <a:stretch>
            <a:fillRect/>
          </a:stretch>
        </p:blipFill>
        <p:spPr bwMode="auto">
          <a:xfrm>
            <a:off x="142844" y="428604"/>
            <a:ext cx="8572560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14282" y="1000108"/>
            <a:ext cx="2143140" cy="415498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kk-KZ" sz="2400" b="1" dirty="0" smtClean="0">
                <a:solidFill>
                  <a:schemeClr val="bg1"/>
                </a:solidFill>
                <a:latin typeface="Times New Roman" pitchFamily="18" charset="0"/>
              </a:rPr>
              <a:t>Хлорофилл молекула-ларының энергетика-лық күйлері және  электрондық қозу энергиясы-ның жұмсалу жолдары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71736" y="428604"/>
            <a:ext cx="6143668" cy="57150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Пластидтердің пигменттері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сканирование00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lum bright="-44000" contrast="24000"/>
          </a:blip>
          <a:srcRect/>
          <a:stretch>
            <a:fillRect/>
          </a:stretch>
        </p:blipFill>
        <p:spPr>
          <a:xfrm>
            <a:off x="214282" y="214290"/>
            <a:ext cx="8715436" cy="6286544"/>
          </a:xfrm>
          <a:noFill/>
          <a:ln/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285720" y="357166"/>
            <a:ext cx="2571768" cy="3046988"/>
          </a:xfrm>
          <a:prstGeom prst="rect">
            <a:avLst/>
          </a:prstGeom>
          <a:solidFill>
            <a:srgbClr val="003E1C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kk-KZ" sz="2400" b="1" dirty="0" smtClean="0">
                <a:solidFill>
                  <a:schemeClr val="bg1"/>
                </a:solidFill>
                <a:latin typeface="Times New Roman" pitchFamily="18" charset="0"/>
              </a:rPr>
              <a:t>Хлоропласт-тардағы </a:t>
            </a:r>
            <a:r>
              <a:rPr lang="kk-KZ" sz="2400" b="1" dirty="0">
                <a:solidFill>
                  <a:schemeClr val="bg1"/>
                </a:solidFill>
                <a:latin typeface="Times New Roman" pitchFamily="18" charset="0"/>
              </a:rPr>
              <a:t>циклсыз </a:t>
            </a:r>
            <a:r>
              <a:rPr lang="kk-KZ" sz="2400" b="1" dirty="0" smtClean="0">
                <a:solidFill>
                  <a:schemeClr val="bg1"/>
                </a:solidFill>
                <a:latin typeface="Times New Roman" pitchFamily="18" charset="0"/>
              </a:rPr>
              <a:t> және </a:t>
            </a:r>
            <a:r>
              <a:rPr lang="kk-KZ" sz="2400" b="1" dirty="0">
                <a:solidFill>
                  <a:schemeClr val="bg1"/>
                </a:solidFill>
                <a:latin typeface="Times New Roman" pitchFamily="18" charset="0"/>
              </a:rPr>
              <a:t>циклды </a:t>
            </a:r>
            <a:r>
              <a:rPr lang="kk-KZ" sz="2400" b="1" dirty="0" smtClean="0">
                <a:solidFill>
                  <a:schemeClr val="bg1"/>
                </a:solidFill>
                <a:latin typeface="Times New Roman" pitchFamily="18" charset="0"/>
              </a:rPr>
              <a:t>тасымалдануы</a:t>
            </a:r>
          </a:p>
          <a:p>
            <a:pPr>
              <a:spcBef>
                <a:spcPct val="50000"/>
              </a:spcBef>
            </a:pPr>
            <a:endParaRPr lang="kk-KZ" sz="2400" b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ru-RU" sz="2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сканирование00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lum bright="-46000" contrast="39000"/>
          </a:blip>
          <a:srcRect/>
          <a:stretch>
            <a:fillRect/>
          </a:stretch>
        </p:blipFill>
        <p:spPr>
          <a:xfrm>
            <a:off x="0" y="285728"/>
            <a:ext cx="8929718" cy="6286544"/>
          </a:xfrm>
          <a:noFill/>
          <a:ln/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85720" y="1142984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285720" y="500042"/>
            <a:ext cx="2071702" cy="3970318"/>
          </a:xfrm>
          <a:prstGeom prst="rect">
            <a:avLst/>
          </a:prstGeom>
          <a:solidFill>
            <a:srgbClr val="003E1C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kk-KZ" sz="2800" b="1" dirty="0" smtClean="0">
                <a:solidFill>
                  <a:schemeClr val="bg1"/>
                </a:solidFill>
                <a:latin typeface="Times New Roman" pitchFamily="18" charset="0"/>
              </a:rPr>
              <a:t>Фото-фосфор-лану</a:t>
            </a:r>
          </a:p>
          <a:p>
            <a:pPr>
              <a:spcBef>
                <a:spcPct val="50000"/>
              </a:spcBef>
            </a:pPr>
            <a:endParaRPr lang="kk-KZ" sz="1600" b="1" dirty="0" smtClean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kk-KZ" sz="1600" b="1" dirty="0" smtClean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kk-KZ" sz="1600" b="1" dirty="0" smtClean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kk-KZ" sz="1600" b="1" dirty="0" smtClean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kk-KZ" sz="1600" b="1" dirty="0" smtClean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kk-KZ" sz="1600" b="1" dirty="0" smtClean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ru-RU" sz="16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52"/>
            <a:ext cx="8643998" cy="6429420"/>
          </a:xfrm>
          <a:solidFill>
            <a:srgbClr val="003E1C"/>
          </a:solidFill>
        </p:spPr>
        <p:txBody>
          <a:bodyPr>
            <a:normAutofit/>
          </a:bodyPr>
          <a:lstStyle/>
          <a:p>
            <a:endParaRPr lang="ru-RU" sz="4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kk-KZ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Жоспар:</a:t>
            </a:r>
          </a:p>
          <a:p>
            <a:pPr algn="ctr">
              <a:buNone/>
            </a:pPr>
            <a:endParaRPr lang="ru-RU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Font typeface="Wingdings" pitchFamily="2" charset="2"/>
              <a:buChar char="Ø"/>
            </a:pP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Фотоситнтездің маңызы.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indent="-742950">
              <a:buFont typeface="Wingdings" pitchFamily="2" charset="2"/>
              <a:buChar char="Ø"/>
            </a:pPr>
            <a:r>
              <a:rPr lang="ru-RU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Пластидтердің пигменттері</a:t>
            </a:r>
            <a:endParaRPr lang="ru-RU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Font typeface="Wingdings" pitchFamily="2" charset="2"/>
              <a:buChar char="Ø"/>
            </a:pPr>
            <a:r>
              <a:rPr lang="ru-RU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Фотосинтездің жарықтағы сатысы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290"/>
            <a:ext cx="8786874" cy="6429420"/>
          </a:xfrm>
          <a:solidFill>
            <a:srgbClr val="00180B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Фотосинтез – </a:t>
            </a:r>
            <a:r>
              <a:rPr lang="ru-RU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қарапайым анорганикалық  заттардың 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3600" b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H</a:t>
            </a:r>
            <a:r>
              <a:rPr lang="en-US" sz="3600" b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өсімдік мүшелерінде күн сәулесінің әсерінен  органикалық  қосылыстарға айналу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процесі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endParaRPr lang="ru-RU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kk-KZ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Фотосинтез – өсімдік сіңірген жарық энергияның органикалық (және бейорганикалық) қосылыстардың химиялық энергиясына ауысуы.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  <a:solidFill>
            <a:srgbClr val="00180B"/>
          </a:solidFill>
        </p:spPr>
        <p:txBody>
          <a:bodyPr/>
          <a:lstStyle/>
          <a:p>
            <a:endParaRPr lang="kk-KZ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Ван-Ниль теңдеуі</a:t>
            </a:r>
          </a:p>
          <a:p>
            <a:endParaRPr lang="kk-KZ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b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+ 6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b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kk-KZ" b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kk-KZ" b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kk-KZ" b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+ 6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b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2857488" y="2714620"/>
            <a:ext cx="2428892" cy="35719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928926" y="2000240"/>
            <a:ext cx="2286016" cy="64294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l-GR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endParaRPr lang="el-GR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57818" y="3143248"/>
            <a:ext cx="1714512" cy="714380"/>
          </a:xfrm>
          <a:prstGeom prst="rect">
            <a:avLst/>
          </a:prstGeom>
          <a:solidFill>
            <a:srgbClr val="00180B"/>
          </a:solidFill>
          <a:ln w="0">
            <a:solidFill>
              <a:srgbClr val="0018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dirty="0" smtClean="0"/>
              <a:t>      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глюкоза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http://t1.gstatic.com/images?q=tbn:ANd9GcRxwq7PmcoTvGfFhGk61gpPa-wg4dCbvvyOktiGEXNdaO_JCgRyw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3214686"/>
            <a:ext cx="2357454" cy="117608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357554" y="3571876"/>
            <a:ext cx="1357322" cy="428628"/>
          </a:xfrm>
          <a:prstGeom prst="rect">
            <a:avLst/>
          </a:prstGeom>
          <a:solidFill>
            <a:srgbClr val="003E1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хлорафилл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2">
            <a:lum bright="-18000" contrast="42000"/>
          </a:blip>
          <a:srcRect/>
          <a:stretch>
            <a:fillRect/>
          </a:stretch>
        </p:blipFill>
        <p:spPr bwMode="auto">
          <a:xfrm>
            <a:off x="0" y="857232"/>
            <a:ext cx="8929718" cy="5591196"/>
          </a:xfrm>
          <a:prstGeom prst="rect">
            <a:avLst/>
          </a:prstGeom>
          <a:noFill/>
        </p:spPr>
      </p:pic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1143000" y="167640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k-KZ" b="1"/>
              <a:t>липид тамшысы</a:t>
            </a:r>
            <a:endParaRPr lang="ru-RU" b="1"/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1219200" y="25146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k-KZ" b="1" dirty="0"/>
              <a:t>крахмал дәндері</a:t>
            </a:r>
            <a:endParaRPr lang="ru-RU" b="1" dirty="0"/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381000" y="342900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k-KZ" b="1" dirty="0"/>
              <a:t>сыртқы </a:t>
            </a:r>
            <a:r>
              <a:rPr lang="kk-KZ" b="1" dirty="0">
                <a:latin typeface="Times New Roman" pitchFamily="18" charset="0"/>
                <a:cs typeface="Times New Roman" pitchFamily="18" charset="0"/>
              </a:rPr>
              <a:t>мембрана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457200" y="44196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k-KZ" b="1" dirty="0">
                <a:latin typeface="Times New Roman" pitchFamily="18" charset="0"/>
                <a:cs typeface="Times New Roman" pitchFamily="18" charset="0"/>
              </a:rPr>
              <a:t>грана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4343400" y="59436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k-KZ" b="1"/>
              <a:t>ішкі мембрана</a:t>
            </a:r>
            <a:endParaRPr lang="ru-RU" b="1"/>
          </a:p>
        </p:txBody>
      </p:sp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7391400" y="2895600"/>
            <a:ext cx="1295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k-KZ" sz="1600" b="1"/>
              <a:t>строма тилакоиды</a:t>
            </a:r>
            <a:endParaRPr lang="ru-RU" sz="1600" b="1"/>
          </a:p>
        </p:txBody>
      </p:sp>
      <p:sp>
        <p:nvSpPr>
          <p:cNvPr id="53259" name="Text Box 11"/>
          <p:cNvSpPr txBox="1">
            <a:spLocks noChangeArrowheads="1"/>
          </p:cNvSpPr>
          <p:nvPr/>
        </p:nvSpPr>
        <p:spPr bwMode="auto">
          <a:xfrm>
            <a:off x="7527925" y="2855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53260" name="Text Box 12"/>
          <p:cNvSpPr txBox="1">
            <a:spLocks noChangeArrowheads="1"/>
          </p:cNvSpPr>
          <p:nvPr/>
        </p:nvSpPr>
        <p:spPr bwMode="auto">
          <a:xfrm>
            <a:off x="990600" y="990600"/>
            <a:ext cx="243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k-KZ" b="1"/>
              <a:t>тилакоид граналары</a:t>
            </a:r>
            <a:endParaRPr lang="ru-RU" b="1"/>
          </a:p>
        </p:txBody>
      </p:sp>
      <p:sp>
        <p:nvSpPr>
          <p:cNvPr id="53261" name="Text Box 13"/>
          <p:cNvSpPr txBox="1">
            <a:spLocks noChangeArrowheads="1"/>
          </p:cNvSpPr>
          <p:nvPr/>
        </p:nvSpPr>
        <p:spPr bwMode="auto">
          <a:xfrm>
            <a:off x="7696200" y="22098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k-KZ" b="1"/>
              <a:t>грана</a:t>
            </a:r>
            <a:endParaRPr lang="ru-RU" b="1"/>
          </a:p>
        </p:txBody>
      </p:sp>
      <p:sp>
        <p:nvSpPr>
          <p:cNvPr id="53262" name="Text Box 14"/>
          <p:cNvSpPr txBox="1">
            <a:spLocks noChangeArrowheads="1"/>
          </p:cNvSpPr>
          <p:nvPr/>
        </p:nvSpPr>
        <p:spPr bwMode="auto">
          <a:xfrm>
            <a:off x="6629400" y="57912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k-KZ" b="1"/>
              <a:t>строма</a:t>
            </a:r>
            <a:endParaRPr lang="ru-RU" b="1"/>
          </a:p>
        </p:txBody>
      </p:sp>
      <p:sp>
        <p:nvSpPr>
          <p:cNvPr id="53263" name="Text Box 15"/>
          <p:cNvSpPr txBox="1">
            <a:spLocks noChangeArrowheads="1"/>
          </p:cNvSpPr>
          <p:nvPr/>
        </p:nvSpPr>
        <p:spPr bwMode="auto">
          <a:xfrm>
            <a:off x="7162800" y="12192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k-KZ" b="1"/>
              <a:t>рибосамалаор</a:t>
            </a:r>
            <a:endParaRPr lang="ru-RU" b="1"/>
          </a:p>
        </p:txBody>
      </p:sp>
      <p:sp>
        <p:nvSpPr>
          <p:cNvPr id="53264" name="Text Box 16"/>
          <p:cNvSpPr txBox="1">
            <a:spLocks noChangeArrowheads="1"/>
          </p:cNvSpPr>
          <p:nvPr/>
        </p:nvSpPr>
        <p:spPr bwMode="auto">
          <a:xfrm>
            <a:off x="7696200" y="17526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k-KZ" b="1"/>
              <a:t>ДНҚ</a:t>
            </a:r>
            <a:endParaRPr lang="ru-RU" b="1"/>
          </a:p>
        </p:txBody>
      </p:sp>
      <p:sp>
        <p:nvSpPr>
          <p:cNvPr id="53265" name="Text Box 17"/>
          <p:cNvSpPr txBox="1">
            <a:spLocks noChangeArrowheads="1"/>
          </p:cNvSpPr>
          <p:nvPr/>
        </p:nvSpPr>
        <p:spPr bwMode="auto">
          <a:xfrm>
            <a:off x="2971800" y="304800"/>
            <a:ext cx="4114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k-KZ" sz="2800" b="1"/>
              <a:t>Хлоропласт құрылысы</a:t>
            </a:r>
            <a:endParaRPr lang="ru-RU" sz="2800" b="1"/>
          </a:p>
        </p:txBody>
      </p:sp>
      <p:sp>
        <p:nvSpPr>
          <p:cNvPr id="53266" name="Line 18"/>
          <p:cNvSpPr>
            <a:spLocks noChangeShapeType="1"/>
          </p:cNvSpPr>
          <p:nvPr/>
        </p:nvSpPr>
        <p:spPr bwMode="auto">
          <a:xfrm>
            <a:off x="3276600" y="1219200"/>
            <a:ext cx="1676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3267" name="Line 19"/>
          <p:cNvSpPr>
            <a:spLocks noChangeShapeType="1"/>
          </p:cNvSpPr>
          <p:nvPr/>
        </p:nvSpPr>
        <p:spPr bwMode="auto">
          <a:xfrm>
            <a:off x="3124200" y="1905000"/>
            <a:ext cx="1447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3268" name="Line 20"/>
          <p:cNvSpPr>
            <a:spLocks noChangeShapeType="1"/>
          </p:cNvSpPr>
          <p:nvPr/>
        </p:nvSpPr>
        <p:spPr bwMode="auto">
          <a:xfrm>
            <a:off x="3276600" y="2667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3269" name="Line 21"/>
          <p:cNvSpPr>
            <a:spLocks noChangeShapeType="1"/>
          </p:cNvSpPr>
          <p:nvPr/>
        </p:nvSpPr>
        <p:spPr bwMode="auto">
          <a:xfrm>
            <a:off x="3124200" y="2667000"/>
            <a:ext cx="1371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3270" name="Line 22"/>
          <p:cNvSpPr>
            <a:spLocks noChangeShapeType="1"/>
          </p:cNvSpPr>
          <p:nvPr/>
        </p:nvSpPr>
        <p:spPr bwMode="auto">
          <a:xfrm>
            <a:off x="2514600" y="3581400"/>
            <a:ext cx="1600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3271" name="Line 23"/>
          <p:cNvSpPr>
            <a:spLocks noChangeShapeType="1"/>
          </p:cNvSpPr>
          <p:nvPr/>
        </p:nvSpPr>
        <p:spPr bwMode="auto">
          <a:xfrm flipV="1">
            <a:off x="1143000" y="4419600"/>
            <a:ext cx="2590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3272" name="Line 24"/>
          <p:cNvSpPr>
            <a:spLocks noChangeShapeType="1"/>
          </p:cNvSpPr>
          <p:nvPr/>
        </p:nvSpPr>
        <p:spPr bwMode="auto">
          <a:xfrm flipV="1">
            <a:off x="4800600" y="56388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3273" name="Line 25"/>
          <p:cNvSpPr>
            <a:spLocks noChangeShapeType="1"/>
          </p:cNvSpPr>
          <p:nvPr/>
        </p:nvSpPr>
        <p:spPr bwMode="auto">
          <a:xfrm flipV="1">
            <a:off x="4800600" y="5715000"/>
            <a:ext cx="1447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3274" name="Line 26"/>
          <p:cNvSpPr>
            <a:spLocks noChangeShapeType="1"/>
          </p:cNvSpPr>
          <p:nvPr/>
        </p:nvSpPr>
        <p:spPr bwMode="auto">
          <a:xfrm flipH="1" flipV="1">
            <a:off x="5943600" y="3505200"/>
            <a:ext cx="30480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3275" name="Line 27"/>
          <p:cNvSpPr>
            <a:spLocks noChangeShapeType="1"/>
          </p:cNvSpPr>
          <p:nvPr/>
        </p:nvSpPr>
        <p:spPr bwMode="auto">
          <a:xfrm flipH="1" flipV="1">
            <a:off x="6096000" y="3276600"/>
            <a:ext cx="91440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3276" name="Line 28"/>
          <p:cNvSpPr>
            <a:spLocks noChangeShapeType="1"/>
          </p:cNvSpPr>
          <p:nvPr/>
        </p:nvSpPr>
        <p:spPr bwMode="auto">
          <a:xfrm flipH="1" flipV="1">
            <a:off x="5638800" y="14478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3277" name="Line 29"/>
          <p:cNvSpPr>
            <a:spLocks noChangeShapeType="1"/>
          </p:cNvSpPr>
          <p:nvPr/>
        </p:nvSpPr>
        <p:spPr bwMode="auto">
          <a:xfrm flipH="1" flipV="1">
            <a:off x="5867400" y="1752600"/>
            <a:ext cx="1905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3278" name="Line 30"/>
          <p:cNvSpPr>
            <a:spLocks noChangeShapeType="1"/>
          </p:cNvSpPr>
          <p:nvPr/>
        </p:nvSpPr>
        <p:spPr bwMode="auto">
          <a:xfrm flipH="1" flipV="1">
            <a:off x="6477000" y="2286000"/>
            <a:ext cx="1295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3279" name="Line 31"/>
          <p:cNvSpPr>
            <a:spLocks noChangeShapeType="1"/>
          </p:cNvSpPr>
          <p:nvPr/>
        </p:nvSpPr>
        <p:spPr bwMode="auto">
          <a:xfrm flipH="1" flipV="1">
            <a:off x="6781800" y="28956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314" y="214290"/>
            <a:ext cx="4071966" cy="6429420"/>
          </a:xfrm>
          <a:solidFill>
            <a:srgbClr val="002060"/>
          </a:solidFill>
        </p:spPr>
        <p:txBody>
          <a:bodyPr>
            <a:normAutofit fontScale="92500"/>
          </a:bodyPr>
          <a:lstStyle/>
          <a:p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Фотосинтез аппаратының негізгі компоненті </a:t>
            </a:r>
            <a:r>
              <a:rPr lang="kk-KZ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пигменттер</a:t>
            </a:r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болып табылады.</a:t>
            </a:r>
          </a:p>
          <a:p>
            <a:pPr>
              <a:buNone/>
            </a:pPr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Өсімдік пигменттерін зерттеуге үлкен үлес қосқан </a:t>
            </a:r>
            <a:r>
              <a:rPr lang="kk-KZ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М.С.Цвет.</a:t>
            </a:r>
          </a:p>
          <a:p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Ол 1901-1903 ж. </a:t>
            </a:r>
            <a:r>
              <a:rPr lang="kk-KZ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адсорбциялық хроматографиялық әдісінің</a:t>
            </a:r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негізін салды.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4" descr="Файл:Tswett 01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571480"/>
            <a:ext cx="3429024" cy="378621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4786322"/>
            <a:ext cx="4500594" cy="1785950"/>
          </a:xfrm>
          <a:prstGeom prst="rect">
            <a:avLst/>
          </a:prstGeom>
          <a:solidFill>
            <a:srgbClr val="00206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Михаил Семёнович Цвет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(1872-1919)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285728"/>
          <a:ext cx="8643998" cy="628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 rot="1037183">
            <a:off x="2703136" y="2071538"/>
            <a:ext cx="1028359" cy="4360806"/>
          </a:xfrm>
          <a:prstGeom prst="rect">
            <a:avLst/>
          </a:prstGeom>
          <a:solidFill>
            <a:srgbClr val="00180B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Пластидтердің пигменттері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http://www.freevectordownload.com/site-images/Large/Vector_tree_leaf_45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671507">
            <a:off x="770875" y="846397"/>
            <a:ext cx="1802515" cy="2523520"/>
          </a:xfrm>
          <a:prstGeom prst="rect">
            <a:avLst/>
          </a:prstGeom>
          <a:noFill/>
        </p:spPr>
      </p:pic>
      <p:pic>
        <p:nvPicPr>
          <p:cNvPr id="9" name="Picture 4" descr="http://t1.gstatic.com/images?q=tbn:ANd9GcRxwq7PmcoTvGfFhGk61gpPa-wg4dCbvvyOktiGEXNdaO_JCgRyw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6200000">
            <a:off x="4011767" y="1274589"/>
            <a:ext cx="691220" cy="5708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7000" contrast="47000"/>
          </a:blip>
          <a:srcRect/>
          <a:stretch>
            <a:fillRect/>
          </a:stretch>
        </p:blipFill>
        <p:spPr bwMode="auto">
          <a:xfrm>
            <a:off x="142844" y="285728"/>
            <a:ext cx="8776668" cy="6143668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</p:pic>
      <p:sp>
        <p:nvSpPr>
          <p:cNvPr id="5" name="Прямоугольник 4"/>
          <p:cNvSpPr/>
          <p:nvPr/>
        </p:nvSpPr>
        <p:spPr>
          <a:xfrm>
            <a:off x="5357818" y="1000108"/>
            <a:ext cx="2786082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Пиррол сақинасы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58016" y="1571612"/>
            <a:ext cx="1143008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этил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72132" y="2786058"/>
            <a:ext cx="1928826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карбонил тобы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86050" y="357166"/>
            <a:ext cx="1000132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винил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43570" y="2000240"/>
            <a:ext cx="2071702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метин көпірше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00496" y="714356"/>
            <a:ext cx="1143008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метил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2910" y="2714620"/>
            <a:ext cx="1857388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циклопентан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500694" y="3143248"/>
            <a:ext cx="3214710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метилденген карбонил тобы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14678" y="5000636"/>
            <a:ext cx="1785950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фитол спирті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7158" y="3214686"/>
            <a:ext cx="2357454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пропион қышқылы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42910" y="1643050"/>
            <a:ext cx="1143008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форбин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3214678" y="785794"/>
            <a:ext cx="71438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4572000" y="1142984"/>
            <a:ext cx="71438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 стрелкой 27"/>
          <p:cNvCxnSpPr/>
          <p:nvPr/>
        </p:nvCxnSpPr>
        <p:spPr>
          <a:xfrm flipV="1">
            <a:off x="2285984" y="2857497"/>
            <a:ext cx="1428760" cy="71437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Стрелка вправо 31"/>
          <p:cNvSpPr/>
          <p:nvPr/>
        </p:nvSpPr>
        <p:spPr>
          <a:xfrm>
            <a:off x="2643174" y="3357562"/>
            <a:ext cx="214314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5929322" y="3857628"/>
            <a:ext cx="928694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786446" y="3786190"/>
            <a:ext cx="2143140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метил тобы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152896" y="866756"/>
            <a:ext cx="1143008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метил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357950" y="4143380"/>
            <a:ext cx="2000264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альдегид тобы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Прямая со стрелкой 39"/>
          <p:cNvCxnSpPr/>
          <p:nvPr/>
        </p:nvCxnSpPr>
        <p:spPr>
          <a:xfrm rot="10800000" flipV="1">
            <a:off x="5786446" y="4000504"/>
            <a:ext cx="357190" cy="142876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rot="10800000">
            <a:off x="5929322" y="4357694"/>
            <a:ext cx="571504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stCxn id="14" idx="1"/>
          </p:cNvCxnSpPr>
          <p:nvPr/>
        </p:nvCxnSpPr>
        <p:spPr>
          <a:xfrm rot="10800000">
            <a:off x="4357686" y="3357562"/>
            <a:ext cx="1143008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rot="10800000">
            <a:off x="5143504" y="3071810"/>
            <a:ext cx="571504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rot="10800000">
            <a:off x="6500826" y="1928802"/>
            <a:ext cx="571504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rot="10800000" flipV="1">
            <a:off x="5000628" y="1285860"/>
            <a:ext cx="571504" cy="285752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rot="10800000">
            <a:off x="5214942" y="2214554"/>
            <a:ext cx="571504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rot="10800000">
            <a:off x="2857488" y="5286388"/>
            <a:ext cx="571504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/>
          <p:cNvSpPr/>
          <p:nvPr/>
        </p:nvSpPr>
        <p:spPr>
          <a:xfrm>
            <a:off x="4071934" y="5715016"/>
            <a:ext cx="4786346" cy="714380"/>
          </a:xfrm>
          <a:prstGeom prst="rect">
            <a:avLst/>
          </a:prstGeom>
          <a:solidFill>
            <a:srgbClr val="003E1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u="sng" dirty="0" smtClean="0">
                <a:latin typeface="Times New Roman" pitchFamily="18" charset="0"/>
                <a:cs typeface="Times New Roman" pitchFamily="18" charset="0"/>
              </a:rPr>
              <a:t>Хлорофилл а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 құрылысы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53000" contrast="61000"/>
          </a:blip>
          <a:srcRect/>
          <a:stretch>
            <a:fillRect/>
          </a:stretch>
        </p:blipFill>
        <p:spPr bwMode="auto">
          <a:xfrm>
            <a:off x="285720" y="214290"/>
            <a:ext cx="8572560" cy="642942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596" y="3571876"/>
            <a:ext cx="18816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kk-KZ" b="1" dirty="0" smtClean="0">
                <a:latin typeface="Times New Roman" pitchFamily="18" charset="0"/>
              </a:rPr>
              <a:t>Хлорофилл биосинтезінің сатылары</a:t>
            </a:r>
            <a:endParaRPr lang="ru-RU" b="1" dirty="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14480" y="1643050"/>
            <a:ext cx="150019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Глутамин қышқылы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86116" y="1571612"/>
            <a:ext cx="1357322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200" b="1" dirty="0" smtClean="0">
                <a:latin typeface="Times New Roman" pitchFamily="18" charset="0"/>
                <a:cs typeface="Times New Roman" pitchFamily="18" charset="0"/>
              </a:rPr>
              <a:t>Диоксовалериан қышқылы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72264" y="1500174"/>
            <a:ext cx="1928826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порфобилиноген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193</Words>
  <Application>Microsoft Office PowerPoint</Application>
  <PresentationFormat>Экран (4:3)</PresentationFormat>
  <Paragraphs>70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51</cp:revision>
  <dcterms:created xsi:type="dcterms:W3CDTF">2011-03-04T16:54:16Z</dcterms:created>
  <dcterms:modified xsi:type="dcterms:W3CDTF">2024-08-11T06:09:37Z</dcterms:modified>
</cp:coreProperties>
</file>